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9.png" ContentType="image/png"/>
  <Override PartName="/ppt/media/hdphoto2.wdp" ContentType="image/vnd.ms-photo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hdphoto1.wdp" ContentType="image/vnd.ms-photo"/>
  <Override PartName="/ppt/media/image36.png" ContentType="image/png"/>
  <Override PartName="/ppt/media/image6.png" ContentType="image/png"/>
  <Override PartName="/ppt/media/image32.wmf" ContentType="image/x-wmf"/>
  <Override PartName="/ppt/media/image29.png" ContentType="image/png"/>
  <Override PartName="/ppt/media/image35.png" ContentType="image/png"/>
  <Override PartName="/ppt/media/image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b76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0080360" cy="1439640"/>
          </a:xfrm>
          <a:prstGeom prst="rect">
            <a:avLst/>
          </a:prstGeom>
          <a:solidFill>
            <a:srgbClr val="9ea5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Text Box 24"/>
          <p:cNvSpPr/>
          <p:nvPr/>
        </p:nvSpPr>
        <p:spPr>
          <a:xfrm>
            <a:off x="182520" y="1636200"/>
            <a:ext cx="842112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5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Отдел перспективных информационных технологий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40" name="Рисунок 2" descr=""/>
          <p:cNvPicPr/>
          <p:nvPr/>
        </p:nvPicPr>
        <p:blipFill>
          <a:blip r:embed="rId1"/>
          <a:stretch/>
        </p:blipFill>
        <p:spPr>
          <a:xfrm>
            <a:off x="7936200" y="5051520"/>
            <a:ext cx="1949400" cy="450720"/>
          </a:xfrm>
          <a:prstGeom prst="rect">
            <a:avLst/>
          </a:prstGeom>
          <a:ln w="0">
            <a:noFill/>
          </a:ln>
        </p:spPr>
      </p:pic>
      <p:sp>
        <p:nvSpPr>
          <p:cNvPr id="41" name="CustomShape 3"/>
          <p:cNvSpPr/>
          <p:nvPr/>
        </p:nvSpPr>
        <p:spPr>
          <a:xfrm>
            <a:off x="7142040" y="446040"/>
            <a:ext cx="290232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12c12"/>
                </a:solidFill>
                <a:latin typeface="Noto Sans CJK JP Thin"/>
                <a:ea typeface="DejaVu Sans"/>
              </a:rPr>
              <a:t>www.niitp.ru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12c12"/>
                </a:solidFill>
                <a:latin typeface="Noto Sans CJK JP Thin"/>
                <a:ea typeface="DejaVu Sans"/>
              </a:rPr>
              <a:t>+7 (499) 204-91-31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12c12"/>
                </a:solidFill>
                <a:latin typeface="Noto Sans CJK JP Thin"/>
                <a:ea typeface="DejaVu Sans"/>
              </a:rPr>
              <a:t>info-19@niitp.ru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360" y="1636200"/>
            <a:ext cx="101422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Прямая соединительная линия 125"/>
          <p:cNvSpPr/>
          <p:nvPr/>
        </p:nvSpPr>
        <p:spPr>
          <a:xfrm>
            <a:off x="720" y="1636200"/>
            <a:ext cx="732600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4" name="Прямая соединительная линия 126"/>
          <p:cNvSpPr/>
          <p:nvPr/>
        </p:nvSpPr>
        <p:spPr>
          <a:xfrm flipH="1">
            <a:off x="8057880" y="445680"/>
            <a:ext cx="2021040" cy="360"/>
          </a:xfrm>
          <a:prstGeom prst="line">
            <a:avLst/>
          </a:prstGeom>
          <a:ln w="19080">
            <a:solidFill>
              <a:srgbClr val="512c1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ямоугольник 242"/>
          <p:cNvSpPr/>
          <p:nvPr/>
        </p:nvSpPr>
        <p:spPr>
          <a:xfrm>
            <a:off x="0" y="360"/>
            <a:ext cx="6773400" cy="5666040"/>
          </a:xfrm>
          <a:prstGeom prst="rect">
            <a:avLst/>
          </a:prstGeom>
          <a:solidFill>
            <a:srgbClr val="9ea5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Прямоугольник 243"/>
          <p:cNvSpPr/>
          <p:nvPr/>
        </p:nvSpPr>
        <p:spPr>
          <a:xfrm rot="21589200">
            <a:off x="6598080" y="2880"/>
            <a:ext cx="3476160" cy="56656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Прямоугольник 244"/>
          <p:cNvSpPr/>
          <p:nvPr/>
        </p:nvSpPr>
        <p:spPr>
          <a:xfrm>
            <a:off x="182880" y="112680"/>
            <a:ext cx="585720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интеллектуального управления КА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59" name="Прямоугольник 245"/>
          <p:cNvSpPr/>
          <p:nvPr/>
        </p:nvSpPr>
        <p:spPr>
          <a:xfrm>
            <a:off x="182880" y="1094760"/>
            <a:ext cx="4575240" cy="4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УМКА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0" name="Прямоугольник 246"/>
          <p:cNvSpPr/>
          <p:nvPr/>
        </p:nvSpPr>
        <p:spPr>
          <a:xfrm>
            <a:off x="182880" y="1502280"/>
            <a:ext cx="622368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Автоматизированная система оценки, прогноза, поддержки принятия решений при управлении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1" name="Прямоугольник 247"/>
          <p:cNvSpPr/>
          <p:nvPr/>
        </p:nvSpPr>
        <p:spPr>
          <a:xfrm>
            <a:off x="182880" y="204552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Имитационное моделирование процессов КА (цифровой двойник)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Определение прогнозируемого состояния между СС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Анализ тенденций изменения показателей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Автоматическая генерация программ управления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162" name="Прямоугольник 248"/>
          <p:cNvSpPr/>
          <p:nvPr/>
        </p:nvSpPr>
        <p:spPr>
          <a:xfrm>
            <a:off x="182880" y="398124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уровня автоматизации процессов управления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Оперативность принятия решений по управлению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эффективности эксплуатации  средств управления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3" name="Прямая соединительная линия 249"/>
          <p:cNvSpPr/>
          <p:nvPr/>
        </p:nvSpPr>
        <p:spPr>
          <a:xfrm>
            <a:off x="256320" y="1090800"/>
            <a:ext cx="57510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Прямая соединительная линия 250"/>
          <p:cNvSpPr/>
          <p:nvPr/>
        </p:nvSpPr>
        <p:spPr>
          <a:xfrm flipV="1">
            <a:off x="164160" y="1571040"/>
            <a:ext cx="360" cy="3006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Рисунок 251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0640" cy="131220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9694;p 4"/>
          <p:cNvSpPr/>
          <p:nvPr/>
        </p:nvSpPr>
        <p:spPr>
          <a:xfrm>
            <a:off x="11790360" y="342180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Picture 14" descr=""/>
          <p:cNvPicPr/>
          <p:nvPr/>
        </p:nvPicPr>
        <p:blipFill>
          <a:blip r:embed="rId2"/>
          <a:stretch/>
        </p:blipFill>
        <p:spPr>
          <a:xfrm>
            <a:off x="6962760" y="587160"/>
            <a:ext cx="2940840" cy="1344240"/>
          </a:xfrm>
          <a:prstGeom prst="rect">
            <a:avLst/>
          </a:prstGeom>
          <a:ln w="9525">
            <a:noFill/>
          </a:ln>
        </p:spPr>
      </p:pic>
      <p:pic>
        <p:nvPicPr>
          <p:cNvPr id="168" name="Picture 15" descr=""/>
          <p:cNvPicPr/>
          <p:nvPr/>
        </p:nvPicPr>
        <p:blipFill>
          <a:blip r:embed="rId3"/>
          <a:stretch/>
        </p:blipFill>
        <p:spPr>
          <a:xfrm>
            <a:off x="6959160" y="3860640"/>
            <a:ext cx="2930760" cy="134424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17" descr=""/>
          <p:cNvPicPr/>
          <p:nvPr/>
        </p:nvPicPr>
        <p:blipFill>
          <a:blip r:embed="rId4"/>
          <a:stretch/>
        </p:blipFill>
        <p:spPr>
          <a:xfrm>
            <a:off x="6962760" y="2194200"/>
            <a:ext cx="2931480" cy="134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256"/>
          <p:cNvSpPr/>
          <p:nvPr/>
        </p:nvSpPr>
        <p:spPr>
          <a:xfrm>
            <a:off x="0" y="360"/>
            <a:ext cx="6590520" cy="5666760"/>
          </a:xfrm>
          <a:prstGeom prst="rect">
            <a:avLst/>
          </a:prstGeom>
          <a:solidFill>
            <a:srgbClr val="9ea5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1" name="Прямоугольник 257"/>
          <p:cNvSpPr/>
          <p:nvPr/>
        </p:nvSpPr>
        <p:spPr>
          <a:xfrm rot="21588600">
            <a:off x="6330960" y="3240"/>
            <a:ext cx="3780000" cy="566604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Прямая соединительная линия 258"/>
          <p:cNvSpPr/>
          <p:nvPr/>
        </p:nvSpPr>
        <p:spPr>
          <a:xfrm>
            <a:off x="255960" y="594360"/>
            <a:ext cx="571428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Прямоугольник 259"/>
          <p:cNvSpPr/>
          <p:nvPr/>
        </p:nvSpPr>
        <p:spPr>
          <a:xfrm>
            <a:off x="182520" y="59040"/>
            <a:ext cx="603540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Иммитационное моделирование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4" name="Прямоугольник 260"/>
          <p:cNvSpPr/>
          <p:nvPr/>
        </p:nvSpPr>
        <p:spPr>
          <a:xfrm>
            <a:off x="365760" y="1189800"/>
            <a:ext cx="567504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Разработан ПК иммитационного моделирования для оценки: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5" name="Прямоугольник 261"/>
          <p:cNvSpPr/>
          <p:nvPr/>
        </p:nvSpPr>
        <p:spPr>
          <a:xfrm>
            <a:off x="365760" y="2231640"/>
            <a:ext cx="164592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Показателей надёжности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76" name="Прямоугольник 262"/>
          <p:cNvSpPr/>
          <p:nvPr/>
        </p:nvSpPr>
        <p:spPr>
          <a:xfrm>
            <a:off x="2746800" y="2231640"/>
            <a:ext cx="164592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Достаточности средств НКУ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77" name="Прямоугольник 263"/>
          <p:cNvSpPr/>
          <p:nvPr/>
        </p:nvSpPr>
        <p:spPr>
          <a:xfrm>
            <a:off x="5310360" y="2239920"/>
            <a:ext cx="9133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ТТХ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78" name="Прямая соединительная линия 264"/>
          <p:cNvSpPr/>
          <p:nvPr/>
        </p:nvSpPr>
        <p:spPr>
          <a:xfrm>
            <a:off x="1098000" y="8204400"/>
            <a:ext cx="360" cy="2977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Прямоугольник 265"/>
          <p:cNvSpPr/>
          <p:nvPr/>
        </p:nvSpPr>
        <p:spPr>
          <a:xfrm>
            <a:off x="365760" y="1189800"/>
            <a:ext cx="5675040" cy="741600"/>
          </a:xfrm>
          <a:prstGeom prst="rect">
            <a:avLst/>
          </a:prstGeom>
          <a:noFill/>
          <a:ln w="0">
            <a:solidFill>
              <a:srgbClr val="ffffff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Прямоугольник 266"/>
          <p:cNvSpPr/>
          <p:nvPr/>
        </p:nvSpPr>
        <p:spPr>
          <a:xfrm>
            <a:off x="365760" y="3421800"/>
            <a:ext cx="5675040" cy="12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WenQuanYi Micro Hei"/>
              </a:rPr>
              <a:t>На основе предложенных алгоритмов и моделей возможно получать необходимые количественные характеристики КС. 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endParaRPr b="0" lang="ru-RU" sz="1600" spc="-1" strike="noStrike">
              <a:latin typeface="Arial"/>
            </a:endParaRPr>
          </a:p>
        </p:txBody>
      </p:sp>
      <p:pic>
        <p:nvPicPr>
          <p:cNvPr id="181" name="Рисунок 4" descr="C:\Users\user\Desktop\screenShots\Оценка ТТХ_013.png"/>
          <p:cNvPicPr/>
          <p:nvPr/>
        </p:nvPicPr>
        <p:blipFill>
          <a:blip r:embed="rId1"/>
          <a:stretch/>
        </p:blipFill>
        <p:spPr>
          <a:xfrm>
            <a:off x="6905520" y="148320"/>
            <a:ext cx="2981160" cy="1461960"/>
          </a:xfrm>
          <a:prstGeom prst="rect">
            <a:avLst/>
          </a:prstGeom>
          <a:ln w="0">
            <a:noFill/>
          </a:ln>
        </p:spPr>
      </p:pic>
      <p:pic>
        <p:nvPicPr>
          <p:cNvPr id="182" name="Рисунок 5" descr="C:\Users\user\Desktop\Луч\screenshots\4.png"/>
          <p:cNvPicPr/>
          <p:nvPr/>
        </p:nvPicPr>
        <p:blipFill>
          <a:blip r:embed="rId2"/>
          <a:stretch/>
        </p:blipFill>
        <p:spPr>
          <a:xfrm>
            <a:off x="6906600" y="2082960"/>
            <a:ext cx="2980080" cy="140256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6" descr="Y:\Обмен\КП_ИАО\скриншоты\достаточность\в презентацию.png"/>
          <p:cNvPicPr/>
          <p:nvPr/>
        </p:nvPicPr>
        <p:blipFill>
          <a:blip r:embed="rId3"/>
          <a:stretch/>
        </p:blipFill>
        <p:spPr>
          <a:xfrm>
            <a:off x="6974640" y="3868200"/>
            <a:ext cx="2912040" cy="1393560"/>
          </a:xfrm>
          <a:prstGeom prst="rect">
            <a:avLst/>
          </a:prstGeom>
          <a:ln w="0">
            <a:noFill/>
          </a:ln>
        </p:spPr>
      </p:pic>
      <p:sp>
        <p:nvSpPr>
          <p:cNvPr id="184" name="Прямоугольник 270"/>
          <p:cNvSpPr/>
          <p:nvPr/>
        </p:nvSpPr>
        <p:spPr>
          <a:xfrm>
            <a:off x="6592680" y="1636560"/>
            <a:ext cx="34768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СЧ НИР «Авангард–Конвергенция–НИИ ТП  З»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5" name="Прямоугольник 271"/>
          <p:cNvSpPr/>
          <p:nvPr/>
        </p:nvSpPr>
        <p:spPr>
          <a:xfrm>
            <a:off x="6775560" y="3517200"/>
            <a:ext cx="329400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ТТХ МКСР «Луч-5М»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6" name="Прямоугольник 272"/>
          <p:cNvSpPr/>
          <p:nvPr/>
        </p:nvSpPr>
        <p:spPr>
          <a:xfrm>
            <a:off x="6775560" y="5293800"/>
            <a:ext cx="33004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достаточности средств НАКУ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 273"/>
          <p:cNvSpPr/>
          <p:nvPr/>
        </p:nvSpPr>
        <p:spPr>
          <a:xfrm>
            <a:off x="183240" y="743400"/>
            <a:ext cx="9703080" cy="446076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Прямоугольник 274"/>
          <p:cNvSpPr/>
          <p:nvPr/>
        </p:nvSpPr>
        <p:spPr>
          <a:xfrm>
            <a:off x="2563560" y="360"/>
            <a:ext cx="475884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89" name="Прямоугольник 275"/>
          <p:cNvSpPr/>
          <p:nvPr/>
        </p:nvSpPr>
        <p:spPr>
          <a:xfrm>
            <a:off x="5057640" y="1541160"/>
            <a:ext cx="204480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0" name="Прямоугольник 276"/>
          <p:cNvSpPr/>
          <p:nvPr/>
        </p:nvSpPr>
        <p:spPr>
          <a:xfrm>
            <a:off x="5132880" y="1189800"/>
            <a:ext cx="2192040" cy="297324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Реализация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1" name="Прямоугольник 277"/>
          <p:cNvSpPr/>
          <p:nvPr/>
        </p:nvSpPr>
        <p:spPr>
          <a:xfrm>
            <a:off x="7438680" y="1541160"/>
            <a:ext cx="204480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2" name="Прямоугольник 278"/>
          <p:cNvSpPr/>
          <p:nvPr/>
        </p:nvSpPr>
        <p:spPr>
          <a:xfrm>
            <a:off x="7511040" y="1189800"/>
            <a:ext cx="2192400" cy="297324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Внедрение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3" name="Прямоугольник 279"/>
          <p:cNvSpPr/>
          <p:nvPr/>
        </p:nvSpPr>
        <p:spPr>
          <a:xfrm>
            <a:off x="292320" y="1338840"/>
            <a:ext cx="2192040" cy="2973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Прямоугольник 280"/>
          <p:cNvSpPr/>
          <p:nvPr/>
        </p:nvSpPr>
        <p:spPr>
          <a:xfrm>
            <a:off x="365760" y="1189800"/>
            <a:ext cx="2192040" cy="297324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Прямоугольник 281"/>
          <p:cNvSpPr/>
          <p:nvPr/>
        </p:nvSpPr>
        <p:spPr>
          <a:xfrm>
            <a:off x="2676960" y="1546920"/>
            <a:ext cx="2044800" cy="277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6" name="Прямоугольник 282"/>
          <p:cNvSpPr/>
          <p:nvPr/>
        </p:nvSpPr>
        <p:spPr>
          <a:xfrm>
            <a:off x="2743920" y="1189800"/>
            <a:ext cx="2192040" cy="297324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Проектирование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Прямоугольник 283"/>
          <p:cNvSpPr/>
          <p:nvPr/>
        </p:nvSpPr>
        <p:spPr>
          <a:xfrm>
            <a:off x="182520" y="743400"/>
            <a:ext cx="9703080" cy="446076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Прямоугольник 284"/>
          <p:cNvSpPr/>
          <p:nvPr/>
        </p:nvSpPr>
        <p:spPr>
          <a:xfrm>
            <a:off x="2746440" y="360"/>
            <a:ext cx="457596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Анализ требований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99" name="Прямоугольник 285"/>
          <p:cNvSpPr/>
          <p:nvPr/>
        </p:nvSpPr>
        <p:spPr>
          <a:xfrm>
            <a:off x="1098360" y="2678040"/>
            <a:ext cx="274320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Прямоугольник 286"/>
          <p:cNvSpPr/>
          <p:nvPr/>
        </p:nvSpPr>
        <p:spPr>
          <a:xfrm>
            <a:off x="548640" y="1338840"/>
            <a:ext cx="4392720" cy="74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Прямоугольник 287"/>
          <p:cNvSpPr/>
          <p:nvPr/>
        </p:nvSpPr>
        <p:spPr>
          <a:xfrm>
            <a:off x="731880" y="1189800"/>
            <a:ext cx="4392720" cy="7416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Исследование предметной области работы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2" name="Прямоугольник 288"/>
          <p:cNvSpPr/>
          <p:nvPr/>
        </p:nvSpPr>
        <p:spPr>
          <a:xfrm>
            <a:off x="548640" y="2529360"/>
            <a:ext cx="4392720" cy="74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Прямоугольник 289"/>
          <p:cNvSpPr/>
          <p:nvPr/>
        </p:nvSpPr>
        <p:spPr>
          <a:xfrm>
            <a:off x="731880" y="2380320"/>
            <a:ext cx="4392720" cy="7416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Формирования количественных и качественных требований к системе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4" name="Прямоугольник 290"/>
          <p:cNvSpPr/>
          <p:nvPr/>
        </p:nvSpPr>
        <p:spPr>
          <a:xfrm>
            <a:off x="548640" y="3719520"/>
            <a:ext cx="4392720" cy="74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Прямоугольник 291"/>
          <p:cNvSpPr/>
          <p:nvPr/>
        </p:nvSpPr>
        <p:spPr>
          <a:xfrm>
            <a:off x="731880" y="3570480"/>
            <a:ext cx="4392720" cy="7416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 технического задания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6" name="Рисунок 292" descr=""/>
          <p:cNvPicPr/>
          <p:nvPr/>
        </p:nvPicPr>
        <p:blipFill>
          <a:blip r:embed="rId1"/>
          <a:stretch/>
        </p:blipFill>
        <p:spPr>
          <a:xfrm>
            <a:off x="6226560" y="1338840"/>
            <a:ext cx="3033000" cy="300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293"/>
          <p:cNvSpPr/>
          <p:nvPr/>
        </p:nvSpPr>
        <p:spPr>
          <a:xfrm>
            <a:off x="182520" y="743400"/>
            <a:ext cx="9703080" cy="446076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Прямоугольник 294"/>
          <p:cNvSpPr/>
          <p:nvPr/>
        </p:nvSpPr>
        <p:spPr>
          <a:xfrm>
            <a:off x="2746440" y="360"/>
            <a:ext cx="457596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Проектирование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09" name="Прямоугольник 295"/>
          <p:cNvSpPr/>
          <p:nvPr/>
        </p:nvSpPr>
        <p:spPr>
          <a:xfrm>
            <a:off x="1098360" y="2678040"/>
            <a:ext cx="274320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Овал 296"/>
          <p:cNvSpPr/>
          <p:nvPr/>
        </p:nvSpPr>
        <p:spPr>
          <a:xfrm>
            <a:off x="328680" y="123948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Овал 297"/>
          <p:cNvSpPr/>
          <p:nvPr/>
        </p:nvSpPr>
        <p:spPr>
          <a:xfrm>
            <a:off x="573120" y="1041120"/>
            <a:ext cx="2683080" cy="2179800"/>
          </a:xfrm>
          <a:prstGeom prst="ellipse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Выбор оптимальных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2" name="Овал 298"/>
          <p:cNvSpPr/>
          <p:nvPr/>
        </p:nvSpPr>
        <p:spPr>
          <a:xfrm>
            <a:off x="2380320" y="2874240"/>
            <a:ext cx="2685600" cy="21816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Овал 299"/>
          <p:cNvSpPr/>
          <p:nvPr/>
        </p:nvSpPr>
        <p:spPr>
          <a:xfrm>
            <a:off x="2622240" y="2678040"/>
            <a:ext cx="2685600" cy="2181600"/>
          </a:xfrm>
          <a:prstGeom prst="ellipse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 гибкой архитектуры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4" name="Овал 300"/>
          <p:cNvSpPr/>
          <p:nvPr/>
        </p:nvSpPr>
        <p:spPr>
          <a:xfrm>
            <a:off x="4798080" y="123948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Овал 301"/>
          <p:cNvSpPr/>
          <p:nvPr/>
        </p:nvSpPr>
        <p:spPr>
          <a:xfrm>
            <a:off x="5041800" y="1041120"/>
            <a:ext cx="2683080" cy="2179800"/>
          </a:xfrm>
          <a:prstGeom prst="ellipse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рынка аппаратной части и выбор комплектующих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216" name="Овал 302"/>
          <p:cNvSpPr/>
          <p:nvPr/>
        </p:nvSpPr>
        <p:spPr>
          <a:xfrm>
            <a:off x="6775560" y="2876040"/>
            <a:ext cx="2683080" cy="217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Овал 303"/>
          <p:cNvSpPr/>
          <p:nvPr/>
        </p:nvSpPr>
        <p:spPr>
          <a:xfrm>
            <a:off x="7020000" y="2678040"/>
            <a:ext cx="2683080" cy="2179800"/>
          </a:xfrm>
          <a:prstGeom prst="ellipse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Технический проект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Прямоугольник 305"/>
          <p:cNvSpPr/>
          <p:nvPr/>
        </p:nvSpPr>
        <p:spPr>
          <a:xfrm>
            <a:off x="182520" y="743400"/>
            <a:ext cx="9703080" cy="446076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Прямоугольник 306"/>
          <p:cNvSpPr/>
          <p:nvPr/>
        </p:nvSpPr>
        <p:spPr>
          <a:xfrm>
            <a:off x="2929680" y="360"/>
            <a:ext cx="402552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20" name="Прямоугольник 307"/>
          <p:cNvSpPr/>
          <p:nvPr/>
        </p:nvSpPr>
        <p:spPr>
          <a:xfrm>
            <a:off x="1098360" y="2678040"/>
            <a:ext cx="274320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Рисунок 308" descr=""/>
          <p:cNvPicPr/>
          <p:nvPr/>
        </p:nvPicPr>
        <p:blipFill>
          <a:blip r:embed="rId1"/>
          <a:stretch/>
        </p:blipFill>
        <p:spPr>
          <a:xfrm>
            <a:off x="7012080" y="1636560"/>
            <a:ext cx="2064960" cy="890280"/>
          </a:xfrm>
          <a:prstGeom prst="rect">
            <a:avLst/>
          </a:prstGeom>
          <a:ln w="0">
            <a:noFill/>
          </a:ln>
        </p:spPr>
      </p:pic>
      <p:pic>
        <p:nvPicPr>
          <p:cNvPr id="222" name="Рисунок 309" descr=""/>
          <p:cNvPicPr/>
          <p:nvPr/>
        </p:nvPicPr>
        <p:blipFill>
          <a:blip r:embed="rId2"/>
          <a:stretch/>
        </p:blipFill>
        <p:spPr>
          <a:xfrm>
            <a:off x="4212000" y="1636560"/>
            <a:ext cx="1657440" cy="837360"/>
          </a:xfrm>
          <a:prstGeom prst="rect">
            <a:avLst/>
          </a:prstGeom>
          <a:ln w="0">
            <a:noFill/>
          </a:ln>
        </p:spPr>
      </p:pic>
      <p:pic>
        <p:nvPicPr>
          <p:cNvPr id="223" name="Рисунок 310" descr=""/>
          <p:cNvPicPr/>
          <p:nvPr/>
        </p:nvPicPr>
        <p:blipFill>
          <a:blip r:embed="rId3"/>
          <a:stretch/>
        </p:blipFill>
        <p:spPr>
          <a:xfrm>
            <a:off x="1138680" y="1636560"/>
            <a:ext cx="1676160" cy="1038960"/>
          </a:xfrm>
          <a:prstGeom prst="rect">
            <a:avLst/>
          </a:prstGeom>
          <a:ln w="0">
            <a:noFill/>
          </a:ln>
        </p:spPr>
      </p:pic>
      <p:sp>
        <p:nvSpPr>
          <p:cNvPr id="224" name="Прямоугольник 311"/>
          <p:cNvSpPr/>
          <p:nvPr/>
        </p:nvSpPr>
        <p:spPr>
          <a:xfrm>
            <a:off x="548640" y="2975400"/>
            <a:ext cx="2561040" cy="1197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Прямоугольник 312"/>
          <p:cNvSpPr/>
          <p:nvPr/>
        </p:nvSpPr>
        <p:spPr>
          <a:xfrm>
            <a:off x="731880" y="2817720"/>
            <a:ext cx="2561040" cy="11970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Разработка, автономная, комплексная отладка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26" name="Прямоугольник 313"/>
          <p:cNvSpPr/>
          <p:nvPr/>
        </p:nvSpPr>
        <p:spPr>
          <a:xfrm>
            <a:off x="3589200" y="2966400"/>
            <a:ext cx="2561040" cy="1197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Прямоугольник 314"/>
          <p:cNvSpPr/>
          <p:nvPr/>
        </p:nvSpPr>
        <p:spPr>
          <a:xfrm>
            <a:off x="3772440" y="2827080"/>
            <a:ext cx="2561040" cy="11970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 изделия и проведение предварительных испытаний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28" name="Прямоугольник 315"/>
          <p:cNvSpPr/>
          <p:nvPr/>
        </p:nvSpPr>
        <p:spPr>
          <a:xfrm>
            <a:off x="6592680" y="2975400"/>
            <a:ext cx="2561040" cy="1197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Прямоугольник 316"/>
          <p:cNvSpPr/>
          <p:nvPr/>
        </p:nvSpPr>
        <p:spPr>
          <a:xfrm>
            <a:off x="6775560" y="2827080"/>
            <a:ext cx="2561040" cy="119700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Демонстрация заказчику  и доработка при необходимости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рямоугольник 317"/>
          <p:cNvSpPr/>
          <p:nvPr/>
        </p:nvSpPr>
        <p:spPr>
          <a:xfrm>
            <a:off x="182520" y="743400"/>
            <a:ext cx="9703080" cy="446076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Прямоугольник 318"/>
          <p:cNvSpPr/>
          <p:nvPr/>
        </p:nvSpPr>
        <p:spPr>
          <a:xfrm>
            <a:off x="2929680" y="360"/>
            <a:ext cx="402552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Внедрение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32" name="Прямоугольник 319"/>
          <p:cNvSpPr/>
          <p:nvPr/>
        </p:nvSpPr>
        <p:spPr>
          <a:xfrm>
            <a:off x="1098360" y="1933920"/>
            <a:ext cx="274320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Полилиния 320"/>
          <p:cNvSpPr/>
          <p:nvPr/>
        </p:nvSpPr>
        <p:spPr>
          <a:xfrm>
            <a:off x="365760" y="118980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Прямоугольник 321"/>
          <p:cNvSpPr/>
          <p:nvPr/>
        </p:nvSpPr>
        <p:spPr>
          <a:xfrm>
            <a:off x="365760" y="1189800"/>
            <a:ext cx="877320" cy="1931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Полилиния 322"/>
          <p:cNvSpPr/>
          <p:nvPr/>
        </p:nvSpPr>
        <p:spPr>
          <a:xfrm>
            <a:off x="2477520" y="118980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Полилиния 323"/>
          <p:cNvSpPr/>
          <p:nvPr/>
        </p:nvSpPr>
        <p:spPr>
          <a:xfrm>
            <a:off x="548640" y="104112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1f1f1f"/>
                </a:solidFill>
                <a:latin typeface="Noto Sans CJK JP Light"/>
                <a:ea typeface="DejaVu Sans"/>
              </a:rPr>
              <a:t>Сборка,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7" name="Прямоугольник 324"/>
          <p:cNvSpPr/>
          <p:nvPr/>
        </p:nvSpPr>
        <p:spPr>
          <a:xfrm>
            <a:off x="548640" y="1041120"/>
            <a:ext cx="877320" cy="1931760"/>
          </a:xfrm>
          <a:prstGeom prst="rect">
            <a:avLst/>
          </a:pr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Полилиния 325"/>
          <p:cNvSpPr/>
          <p:nvPr/>
        </p:nvSpPr>
        <p:spPr>
          <a:xfrm>
            <a:off x="4588920" y="118980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Полилиния 326"/>
          <p:cNvSpPr/>
          <p:nvPr/>
        </p:nvSpPr>
        <p:spPr>
          <a:xfrm>
            <a:off x="2660760" y="104112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Полилиния 327"/>
          <p:cNvSpPr/>
          <p:nvPr/>
        </p:nvSpPr>
        <p:spPr>
          <a:xfrm>
            <a:off x="6700320" y="118980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Полилиния 328"/>
          <p:cNvSpPr/>
          <p:nvPr/>
        </p:nvSpPr>
        <p:spPr>
          <a:xfrm>
            <a:off x="4772160" y="104112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Полилиния 329"/>
          <p:cNvSpPr/>
          <p:nvPr/>
        </p:nvSpPr>
        <p:spPr>
          <a:xfrm>
            <a:off x="6883560" y="1041120"/>
            <a:ext cx="2636640" cy="19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e46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Прямоугольник 330"/>
          <p:cNvSpPr/>
          <p:nvPr/>
        </p:nvSpPr>
        <p:spPr>
          <a:xfrm>
            <a:off x="548640" y="1041120"/>
            <a:ext cx="1925640" cy="17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Сборка, монтажные и пуско-наладочные работы на объекте эксплуатации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4" name="Прямоугольник 331"/>
          <p:cNvSpPr/>
          <p:nvPr/>
        </p:nvSpPr>
        <p:spPr>
          <a:xfrm>
            <a:off x="3296160" y="1393560"/>
            <a:ext cx="1818000" cy="12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Проведение сертификационных испытаний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5" name="Прямоугольник 332"/>
          <p:cNvSpPr/>
          <p:nvPr/>
        </p:nvSpPr>
        <p:spPr>
          <a:xfrm>
            <a:off x="5567040" y="1636200"/>
            <a:ext cx="146268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Сдача Заказчику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6" name="Прямоугольник 333"/>
          <p:cNvSpPr/>
          <p:nvPr/>
        </p:nvSpPr>
        <p:spPr>
          <a:xfrm>
            <a:off x="7618320" y="1486800"/>
            <a:ext cx="146268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Обучение и техническая поддержка системы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47" name="Рисунок 334" descr=""/>
          <p:cNvPicPr/>
          <p:nvPr/>
        </p:nvPicPr>
        <p:blipFill>
          <a:blip r:embed="rId1"/>
          <a:stretch/>
        </p:blipFill>
        <p:spPr>
          <a:xfrm>
            <a:off x="3313080" y="2786040"/>
            <a:ext cx="3459960" cy="281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b76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127"/>
          <p:cNvSpPr/>
          <p:nvPr/>
        </p:nvSpPr>
        <p:spPr>
          <a:xfrm>
            <a:off x="4087080" y="297000"/>
            <a:ext cx="5554080" cy="501768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Прямоугольник 128"/>
          <p:cNvSpPr/>
          <p:nvPr/>
        </p:nvSpPr>
        <p:spPr>
          <a:xfrm>
            <a:off x="731880" y="1632240"/>
            <a:ext cx="2926440" cy="403812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Прямоугольник 129"/>
          <p:cNvSpPr/>
          <p:nvPr/>
        </p:nvSpPr>
        <p:spPr>
          <a:xfrm>
            <a:off x="622080" y="594720"/>
            <a:ext cx="292644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Основные направления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8" name="Прямоугольник 130"/>
          <p:cNvSpPr/>
          <p:nvPr/>
        </p:nvSpPr>
        <p:spPr>
          <a:xfrm>
            <a:off x="4245840" y="297000"/>
            <a:ext cx="2377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9" name="Прямоугольник 131"/>
          <p:cNvSpPr/>
          <p:nvPr/>
        </p:nvSpPr>
        <p:spPr>
          <a:xfrm>
            <a:off x="4245840" y="1812960"/>
            <a:ext cx="2377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Специальные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0" name="Прямоугольник 132"/>
          <p:cNvSpPr/>
          <p:nvPr/>
        </p:nvSpPr>
        <p:spPr>
          <a:xfrm>
            <a:off x="4230000" y="3449520"/>
            <a:ext cx="317304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Интеллектуальные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1" name="Прямая соединительная линия 133"/>
          <p:cNvSpPr/>
          <p:nvPr/>
        </p:nvSpPr>
        <p:spPr>
          <a:xfrm>
            <a:off x="4360680" y="626040"/>
            <a:ext cx="216144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Прямая соединительная линия 135"/>
          <p:cNvSpPr/>
          <p:nvPr/>
        </p:nvSpPr>
        <p:spPr>
          <a:xfrm>
            <a:off x="4348800" y="2139840"/>
            <a:ext cx="2249640" cy="252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Прямая соединительная линия 136"/>
          <p:cNvSpPr/>
          <p:nvPr/>
        </p:nvSpPr>
        <p:spPr>
          <a:xfrm>
            <a:off x="4324320" y="3828960"/>
            <a:ext cx="23724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Text Box 1"/>
          <p:cNvSpPr/>
          <p:nvPr/>
        </p:nvSpPr>
        <p:spPr>
          <a:xfrm>
            <a:off x="4399560" y="648000"/>
            <a:ext cx="486612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Разработка программно-аппаратных инфраструктурных комплексов под ключ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Разработка распределенных систем хранения, обработки и представления информации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5" name="Text Box 2"/>
          <p:cNvSpPr/>
          <p:nvPr/>
        </p:nvSpPr>
        <p:spPr>
          <a:xfrm>
            <a:off x="4397400" y="2184840"/>
            <a:ext cx="505116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Разработка специальных программных комплексов</a:t>
            </a:r>
            <a:r>
              <a:rPr b="0" lang="en-US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 </a:t>
            </a: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различного назначения с применением современных технологий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Модернизация и автоматизация существующих решений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6" name="Text Box 3"/>
          <p:cNvSpPr/>
          <p:nvPr/>
        </p:nvSpPr>
        <p:spPr>
          <a:xfrm>
            <a:off x="4307040" y="3895920"/>
            <a:ext cx="514224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Разработка экспертных систем и систем поддержки принятия решений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Разработка систем прогнозирования и анализа на основе имитационного моделирования, цифровых двойников и машинного обучения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 1"/>
          <p:cNvSpPr/>
          <p:nvPr/>
        </p:nvSpPr>
        <p:spPr>
          <a:xfrm>
            <a:off x="3600000" y="4680000"/>
            <a:ext cx="5579280" cy="989640"/>
          </a:xfrm>
          <a:prstGeom prst="rect">
            <a:avLst/>
          </a:prstGeom>
          <a:solidFill>
            <a:srgbClr val="9ea5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Прямоугольник 140"/>
          <p:cNvSpPr/>
          <p:nvPr/>
        </p:nvSpPr>
        <p:spPr>
          <a:xfrm>
            <a:off x="899640" y="908280"/>
            <a:ext cx="8278200" cy="304992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Прямоугольник 141"/>
          <p:cNvSpPr/>
          <p:nvPr/>
        </p:nvSpPr>
        <p:spPr>
          <a:xfrm>
            <a:off x="900000" y="-7200"/>
            <a:ext cx="8279640" cy="7264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Преимущества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60" name="Text Box 4"/>
          <p:cNvSpPr/>
          <p:nvPr/>
        </p:nvSpPr>
        <p:spPr>
          <a:xfrm>
            <a:off x="2237760" y="1079640"/>
            <a:ext cx="6040440" cy="24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Проведение всех видов испытаний по РК-98, РК-11 и ГОСТ РВ 15.203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Сертификация решений в ФСТЭК и МО РФ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Сервисное и гарантийное обслуживание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Техническая поддержка и обучение персонала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1" name="Прямая соединительная линия 151"/>
          <p:cNvSpPr/>
          <p:nvPr/>
        </p:nvSpPr>
        <p:spPr>
          <a:xfrm>
            <a:off x="2339640" y="1439640"/>
            <a:ext cx="5457960" cy="360"/>
          </a:xfrm>
          <a:prstGeom prst="line">
            <a:avLst/>
          </a:prstGeom>
          <a:ln w="0">
            <a:solidFill>
              <a:srgbClr val="f2ede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Прямая соединительная линия 152"/>
          <p:cNvSpPr/>
          <p:nvPr/>
        </p:nvSpPr>
        <p:spPr>
          <a:xfrm>
            <a:off x="2339640" y="2879280"/>
            <a:ext cx="5457960" cy="360"/>
          </a:xfrm>
          <a:prstGeom prst="line">
            <a:avLst/>
          </a:prstGeom>
          <a:ln w="0">
            <a:solidFill>
              <a:srgbClr val="f2ede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Прямая соединительная линия 153"/>
          <p:cNvSpPr/>
          <p:nvPr/>
        </p:nvSpPr>
        <p:spPr>
          <a:xfrm>
            <a:off x="2339640" y="2159640"/>
            <a:ext cx="5457960" cy="360"/>
          </a:xfrm>
          <a:prstGeom prst="line">
            <a:avLst/>
          </a:prstGeom>
          <a:ln w="0">
            <a:solidFill>
              <a:srgbClr val="f2ede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Прямая соединительная линия 7"/>
          <p:cNvSpPr/>
          <p:nvPr/>
        </p:nvSpPr>
        <p:spPr>
          <a:xfrm>
            <a:off x="2339640" y="3598920"/>
            <a:ext cx="5457960" cy="360"/>
          </a:xfrm>
          <a:prstGeom prst="line">
            <a:avLst/>
          </a:prstGeom>
          <a:ln w="0">
            <a:solidFill>
              <a:srgbClr val="f2edeb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Picture 1" descr="Эмблема Вооружённых сил Российской Федерации — Википедия"/>
          <p:cNvPicPr/>
          <p:nvPr/>
        </p:nvPicPr>
        <p:blipFill>
          <a:blip r:embed="rId1"/>
          <a:stretch/>
        </p:blipFill>
        <p:spPr>
          <a:xfrm>
            <a:off x="3780000" y="4786560"/>
            <a:ext cx="1116360" cy="6123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2" descr="РКЦ &amp;quot;Прогресс&amp;quot; завершил закупку металла для станков, на которых изготовят  &amp;quot;Союз-5&amp;quot; - ВПК.name"/>
          <p:cNvPicPr/>
          <p:nvPr/>
        </p:nvPicPr>
        <p:blipFill>
          <a:blip r:embed="rId2"/>
          <a:srcRect l="12786" t="5433" r="13725" b="1797"/>
          <a:stretch/>
        </p:blipFill>
        <p:spPr>
          <a:xfrm>
            <a:off x="6463440" y="4817520"/>
            <a:ext cx="718560" cy="581400"/>
          </a:xfrm>
          <a:prstGeom prst="rect">
            <a:avLst/>
          </a:prstGeom>
          <a:ln w="0">
            <a:noFill/>
          </a:ln>
          <a:effectLst>
            <a:softEdge rad="12600"/>
          </a:effectLst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8094960" y="4680000"/>
            <a:ext cx="996480" cy="7376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4"/>
          <a:stretch/>
        </p:blipFill>
        <p:spPr>
          <a:xfrm>
            <a:off x="7331040" y="4854600"/>
            <a:ext cx="680760" cy="54432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5"/>
          <a:stretch/>
        </p:blipFill>
        <p:spPr>
          <a:xfrm>
            <a:off x="4897080" y="4825800"/>
            <a:ext cx="1494720" cy="573120"/>
          </a:xfrm>
          <a:prstGeom prst="rect">
            <a:avLst/>
          </a:prstGeom>
          <a:ln w="0">
            <a:noFill/>
          </a:ln>
        </p:spPr>
      </p:pic>
      <p:sp>
        <p:nvSpPr>
          <p:cNvPr id="70" name="Прямоугольник 4"/>
          <p:cNvSpPr/>
          <p:nvPr/>
        </p:nvSpPr>
        <p:spPr>
          <a:xfrm>
            <a:off x="863280" y="4679280"/>
            <a:ext cx="2556000" cy="9900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Заказчики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рямоугольник 5"/>
          <p:cNvSpPr/>
          <p:nvPr/>
        </p:nvSpPr>
        <p:spPr>
          <a:xfrm>
            <a:off x="901080" y="900000"/>
            <a:ext cx="8278200" cy="412992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Прямоугольник 6"/>
          <p:cNvSpPr/>
          <p:nvPr/>
        </p:nvSpPr>
        <p:spPr>
          <a:xfrm>
            <a:off x="2699640" y="-7200"/>
            <a:ext cx="4678560" cy="7264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Технологический процесс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73" name="Picture 3" descr="C:\Users\Deploy\Desktop\Ansible-logo.png"/>
          <p:cNvPicPr/>
          <p:nvPr/>
        </p:nvPicPr>
        <p:blipFill>
          <a:blip r:embed="rId1"/>
          <a:stretch/>
        </p:blipFill>
        <p:spPr>
          <a:xfrm>
            <a:off x="6861600" y="3882600"/>
            <a:ext cx="1956600" cy="43560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4" descr="C:\Users\Deploy\Desktop\appscreaner.png"/>
          <p:cNvPicPr/>
          <p:nvPr/>
        </p:nvPicPr>
        <p:blipFill>
          <a:blip r:embed="rId2"/>
          <a:stretch/>
        </p:blipFill>
        <p:spPr>
          <a:xfrm>
            <a:off x="7265880" y="2069280"/>
            <a:ext cx="1214640" cy="44928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5" descr="C:\Users\Deploy\Desktop\mattermost.png"/>
          <p:cNvPicPr/>
          <p:nvPr/>
        </p:nvPicPr>
        <p:blipFill>
          <a:blip r:embed="rId3"/>
          <a:stretch/>
        </p:blipFill>
        <p:spPr>
          <a:xfrm>
            <a:off x="1605960" y="2967480"/>
            <a:ext cx="1294920" cy="14292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6" descr="C:\Users\Deploy\Desktop\PostgreSQL_logo_Postgre_SQL.png"/>
          <p:cNvPicPr/>
          <p:nvPr/>
        </p:nvPicPr>
        <p:blipFill>
          <a:blip r:embed="rId4"/>
          <a:stretch/>
        </p:blipFill>
        <p:spPr>
          <a:xfrm>
            <a:off x="3996360" y="4139280"/>
            <a:ext cx="1244520" cy="1429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7" descr="C:\Users\Deploy\Desktop\sql.png"/>
          <p:cNvPicPr/>
          <p:nvPr/>
        </p:nvPicPr>
        <p:blipFill>
          <a:blip r:embed="rId5"/>
          <a:stretch/>
        </p:blipFill>
        <p:spPr>
          <a:xfrm>
            <a:off x="4111920" y="3599280"/>
            <a:ext cx="948960" cy="34632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6"/>
          <a:stretch/>
        </p:blipFill>
        <p:spPr>
          <a:xfrm>
            <a:off x="1461960" y="1619640"/>
            <a:ext cx="2326680" cy="10789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7"/>
          <a:stretch/>
        </p:blipFill>
        <p:spPr>
          <a:xfrm>
            <a:off x="4297320" y="1585080"/>
            <a:ext cx="561240" cy="57348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8"/>
          <a:stretch/>
        </p:blipFill>
        <p:spPr>
          <a:xfrm>
            <a:off x="1461960" y="3235680"/>
            <a:ext cx="1128600" cy="4507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9"/>
          <a:stretch/>
        </p:blipFill>
        <p:spPr>
          <a:xfrm>
            <a:off x="3813840" y="3059280"/>
            <a:ext cx="1427040" cy="4219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10"/>
          <a:stretch/>
        </p:blipFill>
        <p:spPr>
          <a:xfrm>
            <a:off x="4067640" y="2278440"/>
            <a:ext cx="1068840" cy="6001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11"/>
          <a:stretch/>
        </p:blipFill>
        <p:spPr>
          <a:xfrm>
            <a:off x="1641960" y="3867480"/>
            <a:ext cx="1020960" cy="2221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12"/>
          <a:stretch/>
        </p:blipFill>
        <p:spPr>
          <a:xfrm>
            <a:off x="5781600" y="2772720"/>
            <a:ext cx="645840" cy="6458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13"/>
          <a:stretch/>
        </p:blipFill>
        <p:spPr>
          <a:xfrm>
            <a:off x="5961600" y="3779280"/>
            <a:ext cx="529920" cy="65952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14"/>
          <a:stretch/>
        </p:blipFill>
        <p:spPr>
          <a:xfrm>
            <a:off x="5687280" y="2159640"/>
            <a:ext cx="993240" cy="5364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15"/>
          <a:stretch/>
        </p:blipFill>
        <p:spPr>
          <a:xfrm>
            <a:off x="5601600" y="1619640"/>
            <a:ext cx="1273320" cy="37332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16"/>
          <a:stretch/>
        </p:blipFill>
        <p:spPr>
          <a:xfrm>
            <a:off x="5781600" y="3419280"/>
            <a:ext cx="808920" cy="25272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7"/>
          <a:stretch/>
        </p:blipFill>
        <p:spPr>
          <a:xfrm>
            <a:off x="7401600" y="1619640"/>
            <a:ext cx="1078920" cy="4039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18"/>
          <a:stretch/>
        </p:blipFill>
        <p:spPr>
          <a:xfrm>
            <a:off x="7581600" y="2699640"/>
            <a:ext cx="538920" cy="5389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19"/>
          <a:stretch/>
        </p:blipFill>
        <p:spPr>
          <a:xfrm>
            <a:off x="7401600" y="3369960"/>
            <a:ext cx="981720" cy="40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Прямоугольник 177"/>
          <p:cNvSpPr/>
          <p:nvPr/>
        </p:nvSpPr>
        <p:spPr>
          <a:xfrm>
            <a:off x="2929680" y="360"/>
            <a:ext cx="4025520" cy="59220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Концепция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3" name="Прямоугольник 175"/>
          <p:cNvSpPr/>
          <p:nvPr/>
        </p:nvSpPr>
        <p:spPr>
          <a:xfrm>
            <a:off x="396360" y="799200"/>
            <a:ext cx="9324000" cy="441864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Прямоугольник 176"/>
          <p:cNvSpPr/>
          <p:nvPr/>
        </p:nvSpPr>
        <p:spPr>
          <a:xfrm>
            <a:off x="572040" y="1388160"/>
            <a:ext cx="700560" cy="58572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Прямоугольник 178"/>
          <p:cNvSpPr/>
          <p:nvPr/>
        </p:nvSpPr>
        <p:spPr>
          <a:xfrm>
            <a:off x="5324040" y="1387440"/>
            <a:ext cx="700200" cy="5860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6" name="Прямоугольник 179"/>
          <p:cNvSpPr/>
          <p:nvPr/>
        </p:nvSpPr>
        <p:spPr>
          <a:xfrm>
            <a:off x="5324040" y="3153600"/>
            <a:ext cx="700200" cy="58572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7" name="Прямоугольник 180"/>
          <p:cNvSpPr/>
          <p:nvPr/>
        </p:nvSpPr>
        <p:spPr>
          <a:xfrm>
            <a:off x="572040" y="3153600"/>
            <a:ext cx="700560" cy="58572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Text Box 5"/>
          <p:cNvSpPr/>
          <p:nvPr/>
        </p:nvSpPr>
        <p:spPr>
          <a:xfrm>
            <a:off x="1260000" y="1310400"/>
            <a:ext cx="389700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Непрерывное развитие инфраструктуры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Автоматизация процессов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Внедрение интеллектуализации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Разработка прикладного специального ПО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99" name="Прямоугольник 182"/>
          <p:cNvSpPr/>
          <p:nvPr/>
        </p:nvSpPr>
        <p:spPr>
          <a:xfrm>
            <a:off x="1276560" y="958320"/>
            <a:ext cx="175608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Принципы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0" name="Прямоугольник 183"/>
          <p:cNvSpPr/>
          <p:nvPr/>
        </p:nvSpPr>
        <p:spPr>
          <a:xfrm>
            <a:off x="6027840" y="958320"/>
            <a:ext cx="2284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Готовые продукты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1" name="Text Box 6"/>
          <p:cNvSpPr/>
          <p:nvPr/>
        </p:nvSpPr>
        <p:spPr>
          <a:xfrm>
            <a:off x="6010920" y="1311120"/>
            <a:ext cx="370908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Light"/>
                <a:ea typeface="Noto Sans CJK SC"/>
              </a:rPr>
              <a:t>Конвергентная облачная платформа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Light"/>
                <a:ea typeface="Noto Sans CJK SC"/>
              </a:rPr>
              <a:t>Средство коллективного отображения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Light"/>
                <a:ea typeface="Noto Sans CJK SC"/>
              </a:rPr>
              <a:t>Система контроля и управления доступом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2" name="Прямоугольник 185"/>
          <p:cNvSpPr/>
          <p:nvPr/>
        </p:nvSpPr>
        <p:spPr>
          <a:xfrm>
            <a:off x="1276560" y="2712240"/>
            <a:ext cx="263628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3" name="Text Box 7"/>
          <p:cNvSpPr/>
          <p:nvPr/>
        </p:nvSpPr>
        <p:spPr>
          <a:xfrm>
            <a:off x="1260000" y="3054240"/>
            <a:ext cx="370836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Thin"/>
                <a:ea typeface="Noto Sans CJK SC"/>
              </a:rPr>
              <a:t>Система безопасной разработки ПО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Thin"/>
                <a:ea typeface="Noto Sans CJK SC"/>
              </a:rPr>
              <a:t>Система интеллектуального управления КА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Thin"/>
                <a:ea typeface="Noto Sans CJK SC"/>
              </a:rPr>
              <a:t>Система оценки достаточности средств НАКУ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Thin"/>
                <a:ea typeface="Noto Sans CJK SC"/>
              </a:rPr>
              <a:t>Имитационная модель оценки надежности КС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HK Thin"/>
                <a:ea typeface="Noto Sans CJK SC"/>
              </a:rPr>
              <a:t>Имитационная модель ТТХ КС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4" name="Прямоугольник 187"/>
          <p:cNvSpPr/>
          <p:nvPr/>
        </p:nvSpPr>
        <p:spPr>
          <a:xfrm>
            <a:off x="6027840" y="2712240"/>
            <a:ext cx="263628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5" name="Text Box 9"/>
          <p:cNvSpPr/>
          <p:nvPr/>
        </p:nvSpPr>
        <p:spPr>
          <a:xfrm>
            <a:off x="6010200" y="3065040"/>
            <a:ext cx="370908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Виртуализация на отечественных платформах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Интеллектуализация управления КА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Интеллектуальный СКУД (</a:t>
            </a:r>
            <a:r>
              <a:rPr b="0" lang="en-US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FaceID</a:t>
            </a: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, обнаружение электронных устройств)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Коллективный интеллект БПЛА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ffffff"/>
                </a:solidFill>
                <a:latin typeface="Noto Sans CJK JP Thin"/>
                <a:ea typeface="Noto Sans CJK SC"/>
              </a:rPr>
              <a:t>Облачная система хранения, обработки и предоставления данных ДЗЗ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89"/>
          <p:cNvSpPr/>
          <p:nvPr/>
        </p:nvSpPr>
        <p:spPr>
          <a:xfrm>
            <a:off x="0" y="360"/>
            <a:ext cx="6773400" cy="566604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Прямоугольник 190"/>
          <p:cNvSpPr/>
          <p:nvPr/>
        </p:nvSpPr>
        <p:spPr>
          <a:xfrm rot="21589200">
            <a:off x="6479280" y="3600"/>
            <a:ext cx="3594960" cy="56656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Прямоугольник 191"/>
          <p:cNvSpPr/>
          <p:nvPr/>
        </p:nvSpPr>
        <p:spPr>
          <a:xfrm>
            <a:off x="182520" y="360"/>
            <a:ext cx="585720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«Облачная» инфраструктура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9" name="Прямоугольник 192"/>
          <p:cNvSpPr/>
          <p:nvPr/>
        </p:nvSpPr>
        <p:spPr>
          <a:xfrm>
            <a:off x="182520" y="743400"/>
            <a:ext cx="4575240" cy="4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Конвергентная облачная платформа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0" name="Прямоугольник 193"/>
          <p:cNvSpPr/>
          <p:nvPr/>
        </p:nvSpPr>
        <p:spPr>
          <a:xfrm>
            <a:off x="182520" y="1150200"/>
            <a:ext cx="622368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Обеспечивает независимость программных средств от аппаратной платформы и создает из вычислительных средств конвергентный кластер с применением технологий виртуализации.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1" name="Прямоугольник 194"/>
          <p:cNvSpPr/>
          <p:nvPr/>
        </p:nvSpPr>
        <p:spPr>
          <a:xfrm>
            <a:off x="182520" y="193248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Управление аппаратными ресурсами  и средой виртуализации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Мониторинг состояния технических средств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Автоматизированная настройка и установка компонентов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Использование любой «устаревшей» ОС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2" name="Прямоугольник 195"/>
          <p:cNvSpPr/>
          <p:nvPr/>
        </p:nvSpPr>
        <p:spPr>
          <a:xfrm>
            <a:off x="182520" y="386820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Автоматическое распределение нагрузки на узлы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надежность и отказоустойчивость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3" name="Прямая соединительная линия 196"/>
          <p:cNvSpPr/>
          <p:nvPr/>
        </p:nvSpPr>
        <p:spPr>
          <a:xfrm>
            <a:off x="292320" y="505440"/>
            <a:ext cx="494496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Прямая соединительная линия 197"/>
          <p:cNvSpPr/>
          <p:nvPr/>
        </p:nvSpPr>
        <p:spPr>
          <a:xfrm flipV="1">
            <a:off x="164160" y="1189800"/>
            <a:ext cx="360" cy="59832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Рисунок 200" descr=""/>
          <p:cNvPicPr/>
          <p:nvPr/>
        </p:nvPicPr>
        <p:blipFill>
          <a:blip r:embed="rId1"/>
          <a:stretch/>
        </p:blipFill>
        <p:spPr>
          <a:xfrm>
            <a:off x="6955560" y="354240"/>
            <a:ext cx="2975400" cy="1292400"/>
          </a:xfrm>
          <a:prstGeom prst="rect">
            <a:avLst/>
          </a:prstGeom>
          <a:ln w="0">
            <a:noFill/>
          </a:ln>
        </p:spPr>
      </p:pic>
      <p:pic>
        <p:nvPicPr>
          <p:cNvPr id="116" name="Рисунок 201" descr=""/>
          <p:cNvPicPr/>
          <p:nvPr/>
        </p:nvPicPr>
        <p:blipFill>
          <a:blip r:embed="rId2"/>
          <a:stretch/>
        </p:blipFill>
        <p:spPr>
          <a:xfrm>
            <a:off x="6959160" y="2082960"/>
            <a:ext cx="2974680" cy="1291680"/>
          </a:xfrm>
          <a:prstGeom prst="rect">
            <a:avLst/>
          </a:prstGeom>
          <a:ln w="0">
            <a:noFill/>
          </a:ln>
        </p:spPr>
      </p:pic>
      <p:pic>
        <p:nvPicPr>
          <p:cNvPr id="117" name="Рисунок 202" descr=""/>
          <p:cNvPicPr/>
          <p:nvPr/>
        </p:nvPicPr>
        <p:blipFill>
          <a:blip r:embed="rId3"/>
          <a:stretch/>
        </p:blipFill>
        <p:spPr>
          <a:xfrm>
            <a:off x="6959160" y="3808440"/>
            <a:ext cx="2974680" cy="12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Прямоугольник 203"/>
          <p:cNvSpPr/>
          <p:nvPr/>
        </p:nvSpPr>
        <p:spPr>
          <a:xfrm>
            <a:off x="0" y="360"/>
            <a:ext cx="5491080" cy="5666040"/>
          </a:xfrm>
          <a:prstGeom prst="rect">
            <a:avLst/>
          </a:prstGeom>
          <a:solidFill>
            <a:srgbClr val="9ea5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Прямоугольник 204"/>
          <p:cNvSpPr/>
          <p:nvPr/>
        </p:nvSpPr>
        <p:spPr>
          <a:xfrm rot="21589200">
            <a:off x="5393160" y="0"/>
            <a:ext cx="4672800" cy="56566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Прямоугольник 205"/>
          <p:cNvSpPr/>
          <p:nvPr/>
        </p:nvSpPr>
        <p:spPr>
          <a:xfrm>
            <a:off x="181080" y="446040"/>
            <a:ext cx="51260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Средство коллективного отображения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1" name="Прямоугольник 206"/>
          <p:cNvSpPr/>
          <p:nvPr/>
        </p:nvSpPr>
        <p:spPr>
          <a:xfrm>
            <a:off x="181080" y="1695960"/>
            <a:ext cx="400392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Управление видеостеной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2" name="Прямоугольник 207"/>
          <p:cNvSpPr/>
          <p:nvPr/>
        </p:nvSpPr>
        <p:spPr>
          <a:xfrm>
            <a:off x="182520" y="2231640"/>
            <a:ext cx="49417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удобного просмотра изображений сразу с нескольких рабочих мест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3" name="Прямоугольник 208"/>
          <p:cNvSpPr/>
          <p:nvPr/>
        </p:nvSpPr>
        <p:spPr>
          <a:xfrm>
            <a:off x="5493960" y="3273120"/>
            <a:ext cx="4392000" cy="222876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Гибкая настройка под необходимую конфигурацию и количество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вариантами отображения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с любого рабочего места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4" name="Прямоугольник 209"/>
          <p:cNvSpPr/>
          <p:nvPr/>
        </p:nvSpPr>
        <p:spPr>
          <a:xfrm>
            <a:off x="182520" y="3273120"/>
            <a:ext cx="6406920" cy="20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Отсутствие привязки к проприетарным технологиям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Совместимость с широким парком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5" name="Прямая соединительная линия 210"/>
          <p:cNvSpPr/>
          <p:nvPr/>
        </p:nvSpPr>
        <p:spPr>
          <a:xfrm>
            <a:off x="277200" y="1410480"/>
            <a:ext cx="432792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Прямая соединительная линия 211"/>
          <p:cNvSpPr/>
          <p:nvPr/>
        </p:nvSpPr>
        <p:spPr>
          <a:xfrm flipV="1">
            <a:off x="173160" y="2302920"/>
            <a:ext cx="360" cy="36108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Рисунок 212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0640" cy="131220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9694;p 1"/>
          <p:cNvSpPr/>
          <p:nvPr/>
        </p:nvSpPr>
        <p:spPr>
          <a:xfrm>
            <a:off x="11790360" y="342180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7560" y="1524960"/>
            <a:ext cx="4181040" cy="1299240"/>
          </a:xfrm>
          <a:prstGeom prst="rect">
            <a:avLst/>
          </a:prstGeom>
          <a:ln w="0">
            <a:noFill/>
          </a:ln>
        </p:spPr>
      </p:pic>
      <p:pic>
        <p:nvPicPr>
          <p:cNvPr id="130" name="Рисунок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7560" y="148320"/>
            <a:ext cx="4172760" cy="137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216"/>
          <p:cNvSpPr/>
          <p:nvPr/>
        </p:nvSpPr>
        <p:spPr>
          <a:xfrm>
            <a:off x="0" y="360"/>
            <a:ext cx="5491080" cy="566604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Прямоугольник 217"/>
          <p:cNvSpPr/>
          <p:nvPr/>
        </p:nvSpPr>
        <p:spPr>
          <a:xfrm>
            <a:off x="179640" y="194040"/>
            <a:ext cx="51260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контроля и управления доступом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3" name="Прямоугольник 218"/>
          <p:cNvSpPr/>
          <p:nvPr/>
        </p:nvSpPr>
        <p:spPr>
          <a:xfrm>
            <a:off x="181080" y="1259640"/>
            <a:ext cx="4003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световой и звуковой сигнализации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4" name="Прямоугольник 219"/>
          <p:cNvSpPr/>
          <p:nvPr/>
        </p:nvSpPr>
        <p:spPr>
          <a:xfrm>
            <a:off x="182520" y="1913400"/>
            <a:ext cx="494172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централизованного контроля доступа в помещения и к рабочим местам и для мониторинга датчиковой аппаратуры помещения.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5" name="Прямоугольник 220"/>
          <p:cNvSpPr/>
          <p:nvPr/>
        </p:nvSpPr>
        <p:spPr>
          <a:xfrm rot="21589200">
            <a:off x="5307120" y="-720"/>
            <a:ext cx="4862880" cy="566856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Прямоугольник 221"/>
          <p:cNvSpPr/>
          <p:nvPr/>
        </p:nvSpPr>
        <p:spPr>
          <a:xfrm>
            <a:off x="5502240" y="2854800"/>
            <a:ext cx="4483440" cy="274680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оборудованием  и настройка конфигурации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учетными данными сотрудников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Назначение и контроль доступа сотрудников в помещения и к вычислительным средствам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Отображение на схеме контролируемых помещений текущего состояния дверей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Ведение журнала регистрации доступа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7" name="Прямоугольник 222"/>
          <p:cNvSpPr/>
          <p:nvPr/>
        </p:nvSpPr>
        <p:spPr>
          <a:xfrm>
            <a:off x="182520" y="2829240"/>
            <a:ext cx="5124600" cy="26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гибкость и способность доработки под требования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Использование стандартных аппаратных средств управления доступом, пожарной и охранной сигнализации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Архитектура, позволяющая строить отказоустойчивые системы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8" name="Прямая соединительная линия 223"/>
          <p:cNvSpPr/>
          <p:nvPr/>
        </p:nvSpPr>
        <p:spPr>
          <a:xfrm>
            <a:off x="275760" y="1158480"/>
            <a:ext cx="432792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Прямая соединительная линия 224"/>
          <p:cNvSpPr/>
          <p:nvPr/>
        </p:nvSpPr>
        <p:spPr>
          <a:xfrm flipV="1">
            <a:off x="173160" y="1991880"/>
            <a:ext cx="360" cy="5652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Рисунок 227" descr=""/>
          <p:cNvPicPr/>
          <p:nvPr/>
        </p:nvPicPr>
        <p:blipFill>
          <a:blip r:embed="rId1"/>
          <a:stretch/>
        </p:blipFill>
        <p:spPr>
          <a:xfrm>
            <a:off x="6278040" y="1620000"/>
            <a:ext cx="3439800" cy="12340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8" descr=""/>
          <p:cNvPicPr/>
          <p:nvPr/>
        </p:nvPicPr>
        <p:blipFill>
          <a:blip r:embed="rId2"/>
          <a:stretch/>
        </p:blipFill>
        <p:spPr>
          <a:xfrm>
            <a:off x="6299280" y="14760"/>
            <a:ext cx="3127680" cy="16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Прямоугольник 228"/>
          <p:cNvSpPr/>
          <p:nvPr/>
        </p:nvSpPr>
        <p:spPr>
          <a:xfrm>
            <a:off x="0" y="360"/>
            <a:ext cx="6773400" cy="5666040"/>
          </a:xfrm>
          <a:prstGeom prst="rect">
            <a:avLst/>
          </a:prstGeom>
          <a:solidFill>
            <a:srgbClr val="9ea580">
              <a:alpha val="7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Прямоугольник 229"/>
          <p:cNvSpPr/>
          <p:nvPr/>
        </p:nvSpPr>
        <p:spPr>
          <a:xfrm rot="21589200">
            <a:off x="6598080" y="2880"/>
            <a:ext cx="3476160" cy="5665680"/>
          </a:xfrm>
          <a:prstGeom prst="rect">
            <a:avLst/>
          </a:prstGeom>
          <a:solidFill>
            <a:srgbClr val="afa6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Прямоугольник 230"/>
          <p:cNvSpPr/>
          <p:nvPr/>
        </p:nvSpPr>
        <p:spPr>
          <a:xfrm>
            <a:off x="182880" y="112680"/>
            <a:ext cx="585720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безопасной разработки ПО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5" name="Прямоугольник 231"/>
          <p:cNvSpPr/>
          <p:nvPr/>
        </p:nvSpPr>
        <p:spPr>
          <a:xfrm>
            <a:off x="182880" y="1094760"/>
            <a:ext cx="4575240" cy="4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БПО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6" name="Прямоугольник 232"/>
          <p:cNvSpPr/>
          <p:nvPr/>
        </p:nvSpPr>
        <p:spPr>
          <a:xfrm>
            <a:off x="182880" y="1502280"/>
            <a:ext cx="6223680" cy="6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Программное решение для разработки программного обеспечения в соответствии с требованиями ГОСТ Р 56939-2016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7" name="Прямоугольник 233"/>
          <p:cNvSpPr/>
          <p:nvPr/>
        </p:nvSpPr>
        <p:spPr>
          <a:xfrm>
            <a:off x="182880" y="2045520"/>
            <a:ext cx="750528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Формирование среды разработки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статического анализа, экспертизы исходного кода и сборку ПО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функционального, фаззинг тестирования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Проверка разработанного ПО на бесконфликтность с антивирусами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8" name="Прямоугольник 234"/>
          <p:cNvSpPr/>
          <p:nvPr/>
        </p:nvSpPr>
        <p:spPr>
          <a:xfrm>
            <a:off x="182880" y="3981240"/>
            <a:ext cx="7322400" cy="14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Формирование документации к ПО по требованиям ГОСТ 19 серии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Передача результатов в сертификационные лаборатории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Автоматизированное взаимодействие с БД уязвимостей ПО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9" name="Прямая соединительная линия 235"/>
          <p:cNvSpPr/>
          <p:nvPr/>
        </p:nvSpPr>
        <p:spPr>
          <a:xfrm>
            <a:off x="256320" y="1018800"/>
            <a:ext cx="57510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Прямая соединительная линия 236"/>
          <p:cNvSpPr/>
          <p:nvPr/>
        </p:nvSpPr>
        <p:spPr>
          <a:xfrm flipV="1">
            <a:off x="164520" y="1511280"/>
            <a:ext cx="360" cy="4197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Рисунок 237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0640" cy="131220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9694;p 3"/>
          <p:cNvSpPr/>
          <p:nvPr/>
        </p:nvSpPr>
        <p:spPr>
          <a:xfrm>
            <a:off x="11790360" y="3421800"/>
            <a:ext cx="3040560" cy="225576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11" descr=""/>
          <p:cNvPicPr/>
          <p:nvPr/>
        </p:nvPicPr>
        <p:blipFill>
          <a:blip r:embed="rId2"/>
          <a:stretch/>
        </p:blipFill>
        <p:spPr>
          <a:xfrm>
            <a:off x="6812640" y="148320"/>
            <a:ext cx="3183480" cy="13633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2" descr=""/>
          <p:cNvPicPr/>
          <p:nvPr/>
        </p:nvPicPr>
        <p:blipFill>
          <a:blip r:embed="rId3"/>
          <a:stretch/>
        </p:blipFill>
        <p:spPr>
          <a:xfrm>
            <a:off x="6812640" y="2082960"/>
            <a:ext cx="3183480" cy="14112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3" descr=""/>
          <p:cNvPicPr/>
          <p:nvPr/>
        </p:nvPicPr>
        <p:blipFill>
          <a:blip r:embed="rId4"/>
          <a:stretch/>
        </p:blipFill>
        <p:spPr>
          <a:xfrm>
            <a:off x="6812640" y="4017240"/>
            <a:ext cx="3183480" cy="13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15681</TotalTime>
  <Application>LibreOffice/7.3.7.2$Linux_X86_64 LibreOffice_project/30$Build-2</Application>
  <AppVersion>15.0000</AppVersion>
  <Words>692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2018-04-13T09:53:49Z</dcterms:created>
  <dc:creator>Логинов Константин Михайлович</dc:creator>
  <dc:description/>
  <dc:language>ru-RU</dc:language>
  <cp:lastModifiedBy/>
  <cp:lastPrinted>2021-10-18T14:52:08Z</cp:lastPrinted>
  <dcterms:modified xsi:type="dcterms:W3CDTF">2022-11-25T13:51:44Z</dcterms:modified>
  <cp:revision>1973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Лист A4 (210x297 мм)</vt:lpwstr>
  </property>
  <property fmtid="{D5CDD505-2E9C-101B-9397-08002B2CF9AE}" pid="4" name="Slides">
    <vt:i4>15</vt:i4>
  </property>
</Properties>
</file>